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3" autoAdjust="0"/>
  </p:normalViewPr>
  <p:slideViewPr>
    <p:cSldViewPr>
      <p:cViewPr varScale="1">
        <p:scale>
          <a:sx n="63" d="100"/>
          <a:sy n="6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0AE0-F592-4025-B2C8-58FE004A8FA4}" type="datetimeFigureOut">
              <a:rPr lang="sk-SK" smtClean="0"/>
              <a:pPr/>
              <a:t>20. 7. 2015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CE03E-7FB8-4BCE-873A-B99ADE2002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E03E-7FB8-4BCE-873A-B99ADE20026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Voľná form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" name="Voľná form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" name="Voľná form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" name="Voľná form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" name="Voľná form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" name="Voľná form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" name="Voľná form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" name="Voľná form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" name="Voľná form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" name="Voľná form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" name="Voľná form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" name="Voľná form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" name="Voľná form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" name="Voľná form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" name="Voľná form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" name="Voľná form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" name="Voľná form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" name="Voľná form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" name="Voľná form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" name="Voľná form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" name="Voľná form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" name="Voľná form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" name="Voľná form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" name="Voľná form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" name="Voľná form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" name="Voľná form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" name="Voľná form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" name="Voľná form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" name="Voľná form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" name="Voľná form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5" name="Voľná form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6" name="Voľná form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7" name="Voľná form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8" name="Voľná form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9" name="Voľná form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Voľná form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" name="Voľná form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" name="Voľná form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" name="Voľná form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5" name="Voľná form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6" name="Voľná form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7" name="Voľná form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8" name="Voľná form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49" name="Voľná forma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Voľná form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2" name="Voľná form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3" name="Voľná form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4" name="Voľná form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5" name="Voľná form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6" name="Voľná form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7" name="Voľná form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8" name="Voľná form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59" name="Voľná forma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60" name="Voľná forma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Voľná form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3" name="Voľná form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4" name="Voľná form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5" name="Voľná form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6" name="Voľná form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7" name="Voľná form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8" name="Voľná form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9" name="Voľná form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0" name="Voľná form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1" name="Voľná form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2" name="Voľná form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3" name="Voľná form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4" name="Voľná form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5" name="Voľná form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6" name="Voľná form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7" name="Voľná form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8" name="Voľná form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9" name="Voľná form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0" name="Voľná form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Voľná form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3" name="Voľná form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4" name="Voľná form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5" name="Voľná form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6" name="Voľná form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Voľná form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9" name="Voľná form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0" name="Voľná form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1" name="Voľná form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2" name="Voľná form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3" name="Voľná form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Voľná form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6" name="Voľná form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7" name="Voľná form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8" name="Voľná form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Voľná form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1" name="Voľná form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2" name="Voľná form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3" name="Voľná form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4" name="Voľná form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5" name="Voľná form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Voľná form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8" name="Voľná form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9" name="Voľná form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0" name="Voľná form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1" name="Voľná form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2" name="Voľná form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3" name="Voľná form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4" name="Voľná form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115" name="Voľná forma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16" name="Voľná forma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Voľná form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9" name="Voľná form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0" name="Voľná form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1" name="Voľná form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2" name="Voľná form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3" name="Voľná form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4" name="Voľná form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5" name="Voľná form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6" name="Voľná form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7" name="Voľná form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8" name="Voľná form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9" name="Voľná form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0" name="Voľná form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1" name="Voľná form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2" name="Voľná form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3" name="Voľná form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4" name="Voľná form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5" name="Voľná form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6" name="Voľná form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7" name="Voľná form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8" name="Voľná form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9" name="Voľná form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0" name="Voľná form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1" name="Voľná form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2" name="Voľná form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3" name="Voľná form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4" name="Voľná form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5" name="Voľná form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Voľná form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8" name="Voľná form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9" name="Voľná form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0" name="Voľná form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1" name="Voľná form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2" name="Voľná form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3" name="Voľná form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4" name="Voľná form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5" name="Voľná form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6" name="Voľná form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7" name="Voľná form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8" name="Voľná form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9" name="Voľná form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0" name="Voľná form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1" name="Voľná form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2" name="Voľná form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3" name="Voľná form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4" name="Voľná form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5" name="Voľná form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6" name="Voľná form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7" name="Voľná form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8" name="Voľná form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9" name="Voľná form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0" name="Voľná form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Voľná form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3" name="Voľná form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4" name="Voľná form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5" name="Voľná form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6" name="Voľná form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7" name="Voľná form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8" name="Voľná form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9" name="Voľná form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5C26-2571-471D-B606-BCFF3781CF97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B713-D37C-455B-899A-37E2EE89D3AC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2910" y="6590560"/>
            <a:ext cx="1447600" cy="267440"/>
          </a:xfrm>
        </p:spPr>
        <p:txBody>
          <a:bodyPr/>
          <a:lstStyle/>
          <a:p>
            <a:fld id="{2580545F-41A7-4715-A231-393F25297FCD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4AF6-B4A6-4E10-A5E3-6EFDA1DBE8FF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609-7515-46D7-A3F0-C8E87FA191AE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F415-52C9-4A32-9F78-0245B6885370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ľná forma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7" name="Voľná forma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Voľná forma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Voľná form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" name="Voľná form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" name="Voľná form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" name="Voľná form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" name="Voľná form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" name="Voľná form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" name="Voľná form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" name="Voľná form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" name="Voľná form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" name="Voľná form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" name="Voľná form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" name="Voľná form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" name="Voľná form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" name="Voľná form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" name="Voľná form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" name="Voľná form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" name="Voľná form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" name="Voľná form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" name="Voľná form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" name="Voľná form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" name="Voľná form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" name="Voľná form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" name="Voľná form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" name="Voľná form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" name="Voľná form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5" name="Voľná form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6" name="Voľná form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7" name="Voľná form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8" name="Voľná form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9" name="Voľná form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0" name="Voľná form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1" name="Voľná form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" name="Voľná form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" name="Voľná form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" name="Voľná form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5" name="Voľná form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6" name="Voľná form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7" name="Voľná form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8" name="Voľná form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9" name="Voľná form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0" name="Voľná form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1" name="Voľná form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2" name="Voľná form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3" name="Voľná form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4" name="Voľná form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5" name="Voľná form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6" name="Voľná form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7" name="Voľná form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8" name="Voľná form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9" name="Voľná form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0" name="Voľná form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1" name="Voľná form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2" name="Voľná form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3" name="Voľná form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4" name="Voľná form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5" name="Voľná form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6" name="Voľná form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7" name="Voľná form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8" name="Voľná form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9" name="Voľná form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0" name="Voľná form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1" name="Voľná form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2" name="Voľná form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3" name="Voľná form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4" name="Voľná form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5" name="Voľná form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6" name="Voľná form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7" name="Voľná form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8" name="Voľná form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79" name="Voľná form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0" name="Voľná form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1" name="Voľná form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2" name="Voľná form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3" name="Voľná form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4" name="Voľná form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5" name="Voľná form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6" name="Voľná form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7" name="Voľná form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8" name="Voľná form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89" name="Voľná form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0" name="Voľná form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1" name="Voľná form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2" name="Voľná form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Voľná form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5" name="Voľná form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6" name="Voľná form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7" name="Voľná form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8" name="Voľná form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99" name="Voľná form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0" name="Voľná form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1" name="Voľná form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2" name="Voľná form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3" name="Voľná form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4" name="Voľná form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5" name="Voľná form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6" name="Voľná form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7" name="Voľná form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8" name="Voľná form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09" name="Voľná form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0" name="Voľná form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1" name="Voľná form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2" name="Voľná form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3" name="Voľná form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4" name="Voľná form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5" name="Voľná form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6" name="Voľná form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7" name="Voľná form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8" name="Voľná form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19" name="Voľná form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0" name="Voľná form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1" name="Voľná form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2" name="Voľná form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3" name="Voľná form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4" name="Voľná form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5" name="Voľná form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6" name="Voľná form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7" name="Voľná form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8" name="Voľná form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9" name="Voľná form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0" name="Voľná form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1" name="Voľná form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2" name="Voľná form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3" name="Voľná form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4" name="Voľná form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5" name="Voľná form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6" name="Voľná form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7" name="Voľná form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8" name="Voľná form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9" name="Voľná form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0" name="Voľná form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1" name="Voľná form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2" name="Voľná form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3" name="Voľná form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4" name="Voľná form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5" name="Voľná form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6" name="Voľná form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7" name="Voľná form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8" name="Voľná form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9" name="Voľná form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0" name="Voľná form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1" name="Voľná form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2" name="Voľná form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3" name="Voľná form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4" name="Voľná form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5" name="Voľná form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6" name="Voľná form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7" name="Voľná form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8" name="Voľná form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9" name="Voľná form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0" name="Voľná form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1" name="Voľná form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2" name="Voľná form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3" name="Voľná form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4" name="Voľná form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5" name="Voľná form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6" name="Voľná form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7" name="Voľná form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8" name="Voľná form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9" name="Voľná form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0" name="Voľná form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1" name="Voľná form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2" name="Voľná form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3" name="Voľná form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4" name="Voľná form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5" name="Voľná form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6" name="Voľná form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Voľná form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9" name="Voľná form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0" name="Voľná form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1" name="Voľná form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2" name="Voľná form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3" name="Voľná form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4" name="Voľná form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5" name="Voľná form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6" name="Voľná form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7" name="Voľná form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8" name="Voľná form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9" name="Voľná form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0" name="Voľná form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1" name="Voľná form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2" name="Voľná form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3" name="Voľná form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4" name="Voľná form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5" name="Voľná form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6" name="Voľná form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7" name="Voľná form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8" name="Voľná form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99" name="Voľná form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0" name="Voľná form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1" name="Voľná form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2" name="Voľná form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3" name="Voľná form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4" name="Voľná form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5" name="Voľná form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6" name="Voľná form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7" name="Voľná form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8" name="Voľná form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09" name="Voľná form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0" name="Voľná form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1" name="Voľná form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2" name="Voľná form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3" name="Voľná form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4" name="Voľná form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5" name="Voľná form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6" name="Voľná form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7" name="Voľná form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8" name="Voľná form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9" name="Voľná form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0" name="Voľná form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1" name="Voľná form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2" name="Voľná form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3" name="Voľná form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4" name="Voľná form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5" name="Voľná form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6" name="Voľná form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7" name="Voľná form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8" name="Voľná form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9" name="Voľná form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0" name="Voľná form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1" name="Voľná form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2" name="Voľná form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3" name="Voľná form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4" name="Voľná form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5" name="Voľná form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6" name="Voľná form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7" name="Voľná form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8" name="Voľná form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9" name="Voľná form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0" name="Voľná form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1" name="Voľná form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2" name="Voľná form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3" name="Voľná form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4" name="Voľná form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5" name="Voľná form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6" name="Voľná form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7" name="Voľná form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8" name="Voľná form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9" name="Voľná form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0" name="Voľná form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1" name="Voľná form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2" name="Voľná form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3" name="Voľná form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4" name="Voľná form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5" name="Voľná form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6" name="Voľná form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7" name="Voľná form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8" name="Voľná form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9" name="Voľná form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Voľná form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2" name="Voľná form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3" name="Voľná form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4" name="Voľná form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5" name="Voľná form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6" name="Voľná form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7" name="Voľná form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8" name="Voľná form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69" name="Voľná form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0" name="Voľná form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1" name="Voľná form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2" name="Voľná form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3" name="Voľná form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Voľná form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5" name="Voľná form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6" name="Voľná form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7" name="Voľná form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Voľná form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79" name="Voľná form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0" name="Voľná form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1" name="Voľná form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2" name="Voľná form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3" name="Voľná form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4" name="Voľná form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Voľná form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Voľná form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7" name="Voľná form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8" name="Voľná form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Voľná form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1" name="Ová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2" name="Voľná form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3" name="Voľná form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4" name="Voľná form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5" name="Voľná form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6" name="Voľná form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7" name="Voľná form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8" name="Voľná form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9" name="Voľná form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0" name="Voľná form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1" name="Voľná form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2" name="Voľná form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3" name="Voľná form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4" name="Voľná form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5" name="Voľná form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6" name="Voľná form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7" name="Voľná form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8" name="Voľná form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9" name="Voľná form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310" name="Voľná forma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Voľná form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3" name="Voľná form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4" name="Voľná form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5" name="Voľná form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6" name="Voľná form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7" name="Voľná form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8" name="Voľná form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9" name="Voľná form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0" name="Voľná form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1" name="Voľná form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2" name="Voľná form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3" name="Voľná form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4" name="Voľná form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5" name="Voľná form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6" name="Voľná form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7" name="Voľná form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8" name="Voľná form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9" name="Voľná form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0" name="Voľná form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1" name="Voľná form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2" name="Voľná form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3" name="Voľná form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4" name="Voľná form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5" name="Voľná form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6" name="Voľná form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7" name="Voľná form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8" name="Voľná form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9" name="Voľná form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0" name="Voľná form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1" name="Voľná form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2" name="Voľná form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3" name="Voľná form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4" name="Voľná form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5" name="Voľná form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6" name="Voľná form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47" name="Voľná form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Voľná form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6" name="Voľná form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7" name="Voľná form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8" name="Voľná form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9" name="Voľná form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0" name="Voľná form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1" name="Voľná form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2" name="Voľná form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3" name="Voľná form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4" name="Voľná form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5" name="Voľná form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6" name="Voľná form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7" name="Voľná form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8" name="Voľná form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89" name="Voľná form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0" name="Voľná form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1" name="Voľná form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2" name="Voľná form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3" name="Voľná form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4" name="Voľná form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5" name="Voľná form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6" name="Voľná form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7" name="Voľná form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8" name="Voľná form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99" name="Voľná form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0" name="Voľná form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1" name="Voľná form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2" name="Voľná form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3" name="Voľná form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4" name="Voľná form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5" name="Voľná form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6" name="Voľná form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7" name="Voľná form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8" name="Voľná form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09" name="Voľná form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0" name="Voľná form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1" name="Voľná form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2" name="Voľná form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3" name="Voľná form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4" name="Voľná form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5" name="Voľná form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6" name="Voľná form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7" name="Voľná form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8" name="Voľná form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19" name="Voľná form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20" name="Voľná form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421" name="Voľná form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Voľná form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7" name="Voľná form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8" name="Voľná form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9" name="Voľná form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0" name="Voľná form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1" name="Voľná form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2" name="Voľná form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3" name="Voľná form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74" name="Voľná form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Voľná form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0" name="Voľná form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1" name="Voľná form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2" name="Voľná form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3" name="Voľná form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4" name="Voľná form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65" name="Voľná form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Voľná form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54" name="Voľná form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55" name="Voľná form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56" name="Voľná form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57" name="Voľná form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  <p:sp>
            <p:nvSpPr>
              <p:cNvPr id="358" name="Voľná form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Voľná form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4" name="Voľná form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5" name="Voľná form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6" name="Voľná form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7" name="Voľná form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8" name="Voľná form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9" name="Voľná form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0" name="Voľná form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Voľná form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3" name="Voľná form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4" name="Voľná form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5" name="Voľná form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6" name="Voľná form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7" name="Voľná form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8" name="Voľná form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39" name="Voľná form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Voľná form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2" name="Voľná form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3" name="Voľná form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4" name="Voľná form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5" name="Voľná form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6" name="Voľná form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7" name="Voľná form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48" name="Voľná form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451D-ADED-4699-B3FB-CF87D61D899A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5EAE-81DF-49AA-BA92-58F0C76972D6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EAB-080D-411A-8964-805A29660DE9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45D8-6B4A-47AE-89DE-97023CECB42E}" type="datetime4">
              <a:rPr lang="sk-SK" smtClean="0"/>
              <a:pPr/>
              <a:t>20. júla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2143108" y="6143644"/>
            <a:ext cx="5233845" cy="2377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Voľná forma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Voľná form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2" name="Voľná form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3" name="Voľná form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4" name="Voľná form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5" name="Voľná form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6" name="Voľná form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7" name="Voľná form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18" name="Voľná form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Voľná form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1" name="Voľná form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" name="Voľná form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3" name="Voľná form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4" name="Voľná form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5" name="Voľná form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Voľná form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8" name="Voľná form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9" name="Voľná form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0" name="Voľná form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1" name="Voľná form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2" name="Voľná form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3" name="Voľná form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Voľná form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6" name="Voľná form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7" name="Voľná form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8" name="Voľná form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39" name="Voľná form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0" name="Voľná form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1" name="Voľná form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2" name="Voľná form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Voľná form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5" name="Voľná form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6" name="Voľná form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7" name="Voľná form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8" name="Voľná form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49" name="Voľná form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0" name="Voľná form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1" name="Voľná form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Voľná form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4" name="Voľná form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5" name="Voľná form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6" name="Voľná form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7" name="Voľná form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8" name="Voľná form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59" name="Voľná form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0" name="Voľná form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Voľná form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3" name="Voľná form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4" name="Voľná form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5" name="Voľná form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6" name="Voľná form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7" name="Voľná form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8" name="Voľná form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69" name="Voľná form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46429" y="1485900"/>
            <a:ext cx="6851142" cy="41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42844" y="6429396"/>
            <a:ext cx="1143008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2F39BA-707E-40C8-BF32-18462437829F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715404" y="6429396"/>
            <a:ext cx="428596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3226257-4EAF-4885-93D6-1CD9AD02E564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484784"/>
            <a:ext cx="11927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hyperlink" Target="http://cs.wikipedia.org/wiki/Soubor:Cloud_cover_0.svg" TargetMode="External"/><Relationship Id="rId7" Type="http://schemas.openxmlformats.org/officeDocument/2006/relationships/hyperlink" Target="http://cs.wikipedia.org/wiki/Soubor:Cloud_cover_4.svg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cs.wikipedia.org/wiki/Soubor:Cloud_cover_8.svg" TargetMode="External"/><Relationship Id="rId5" Type="http://schemas.openxmlformats.org/officeDocument/2006/relationships/hyperlink" Target="http://cs.wikipedia.org/wiki/Soubor:Cloud_cover_3.svg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cs.wikipedia.org/wiki/Soubor:Cloud_cover_6.svg" TargetMode="Externa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686" y="357166"/>
            <a:ext cx="7020314" cy="2263258"/>
          </a:xfrm>
        </p:spPr>
        <p:txBody>
          <a:bodyPr>
            <a:normAutofit/>
          </a:bodyPr>
          <a:lstStyle/>
          <a:p>
            <a:r>
              <a:rPr lang="sk-SK" sz="4800" dirty="0" smtClean="0"/>
              <a:t>Meteorologické prvky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43240" y="5086400"/>
            <a:ext cx="5187252" cy="17716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Kostelanská</a:t>
            </a:r>
            <a:r>
              <a:rPr lang="sk-SK" sz="2800" dirty="0" smtClean="0"/>
              <a:t> S.</a:t>
            </a:r>
            <a:endParaRPr lang="sk-SK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850298" cy="1233424"/>
          </a:xfrm>
        </p:spPr>
        <p:txBody>
          <a:bodyPr/>
          <a:lstStyle/>
          <a:p>
            <a:pPr algn="ctr"/>
            <a:r>
              <a:rPr lang="sk-SK" dirty="0" smtClean="0"/>
              <a:t>Prúdenie vzduchu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7" y="1628800"/>
            <a:ext cx="5400600" cy="4176000"/>
          </a:xfrm>
        </p:spPr>
        <p:txBody>
          <a:bodyPr/>
          <a:lstStyle/>
          <a:p>
            <a:r>
              <a:rPr lang="sk-SK" dirty="0" smtClean="0"/>
              <a:t>pohyb vzduchu z miesta s vyšším tlakom k miestu s nižším tlakom</a:t>
            </a:r>
          </a:p>
          <a:p>
            <a:pPr>
              <a:buNone/>
            </a:pPr>
            <a:r>
              <a:rPr lang="sk-SK" u="sng" dirty="0" smtClean="0"/>
              <a:t>Smer vetra </a:t>
            </a:r>
            <a:r>
              <a:rPr lang="sk-SK" dirty="0" smtClean="0"/>
              <a:t>udáva, odkiaľ vietor fúka.</a:t>
            </a:r>
          </a:p>
          <a:p>
            <a:pPr marL="0">
              <a:buNone/>
            </a:pPr>
            <a:r>
              <a:rPr lang="sk-SK" u="sng" dirty="0" smtClean="0"/>
              <a:t>Rýchlosť vetra </a:t>
            </a:r>
            <a:r>
              <a:rPr lang="sk-SK" dirty="0" smtClean="0"/>
              <a:t>je daná dráhou, ktorú prejde častica vzduchu za jednotku času.</a:t>
            </a:r>
          </a:p>
          <a:p>
            <a:pPr marL="0">
              <a:buNone/>
            </a:pPr>
            <a:r>
              <a:rPr lang="sk-SK" dirty="0" smtClean="0"/>
              <a:t>Na meranie rýchlosti a smeru vetra sa používa </a:t>
            </a:r>
            <a:r>
              <a:rPr lang="sk-SK" u="sng" dirty="0" smtClean="0"/>
              <a:t>anemometer</a:t>
            </a:r>
            <a:r>
              <a:rPr lang="sk-SK" dirty="0" smtClean="0"/>
              <a:t>.</a:t>
            </a:r>
          </a:p>
        </p:txBody>
      </p:sp>
      <p:pic>
        <p:nvPicPr>
          <p:cNvPr id="1028" name="Picture 4" descr="http://www.smg.gov.mo/www/dm/equip/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571744"/>
            <a:ext cx="2918073" cy="3836191"/>
          </a:xfrm>
          <a:prstGeom prst="rect">
            <a:avLst/>
          </a:prstGeom>
          <a:noFill/>
        </p:spPr>
      </p:pic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18D6-8A92-4859-9154-5CBA3B7F1F77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10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Použitá 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485900"/>
            <a:ext cx="7211785" cy="4176000"/>
          </a:xfrm>
        </p:spPr>
        <p:txBody>
          <a:bodyPr/>
          <a:lstStyle/>
          <a:p>
            <a:r>
              <a:rPr lang="sk-SK" dirty="0" err="1" smtClean="0"/>
              <a:t>Janovič</a:t>
            </a:r>
            <a:r>
              <a:rPr lang="sk-SK" dirty="0" smtClean="0"/>
              <a:t>, J. Fyzika pre 7. </a:t>
            </a:r>
            <a:r>
              <a:rPr lang="sk-SK" smtClean="0"/>
              <a:t>ročník základných škôl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470D-9A93-4B73-8D61-9A637E21397F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11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828877"/>
            <a:ext cx="5857916" cy="3507549"/>
          </a:xfrm>
        </p:spPr>
        <p:txBody>
          <a:bodyPr>
            <a:normAutofit/>
          </a:bodyPr>
          <a:lstStyle/>
          <a:p>
            <a:r>
              <a:rPr lang="sk-SK" sz="4400" dirty="0" smtClean="0"/>
              <a:t>Ďakujem za pozornosť.</a:t>
            </a:r>
            <a:endParaRPr lang="sk-SK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400" dirty="0" smtClean="0"/>
              <a:t>Meteorológia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Základné meteorologické prvky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Teplota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Tlak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Vlhkosť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Oblačnosť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Zrážky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Prúdenie vzduchu</a:t>
            </a:r>
          </a:p>
          <a:p>
            <a:endParaRPr lang="sk-SK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202D-E1C0-4F9B-8DBE-8BCBC93CC4D7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2</a:t>
            </a:fld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973826"/>
          </a:xfrm>
        </p:spPr>
        <p:txBody>
          <a:bodyPr/>
          <a:lstStyle/>
          <a:p>
            <a:pPr algn="ctr"/>
            <a:r>
              <a:rPr lang="sk-SK" dirty="0" smtClean="0"/>
              <a:t>Meteorológia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124744"/>
            <a:ext cx="6851142" cy="37433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k-SK" dirty="0" smtClean="0"/>
              <a:t>z gréc. </a:t>
            </a:r>
            <a:r>
              <a:rPr lang="sk-SK" dirty="0" err="1" smtClean="0"/>
              <a:t>metéōron</a:t>
            </a:r>
            <a:r>
              <a:rPr lang="sk-SK" dirty="0"/>
              <a:t> </a:t>
            </a:r>
            <a:r>
              <a:rPr lang="sk-SK" dirty="0" smtClean="0"/>
              <a:t>- „ vysoko v oblakoch “ </a:t>
            </a:r>
          </a:p>
          <a:p>
            <a:pPr>
              <a:spcBef>
                <a:spcPts val="1200"/>
              </a:spcBef>
              <a:buNone/>
            </a:pPr>
            <a:r>
              <a:rPr lang="sk-SK" dirty="0" smtClean="0"/>
              <a:t>                 </a:t>
            </a:r>
            <a:r>
              <a:rPr lang="sk-SK" dirty="0" err="1" smtClean="0"/>
              <a:t>lógos</a:t>
            </a:r>
            <a:r>
              <a:rPr lang="sk-SK" dirty="0" smtClean="0"/>
              <a:t> - „ veda “ </a:t>
            </a:r>
          </a:p>
          <a:p>
            <a:pPr>
              <a:spcBef>
                <a:spcPts val="1200"/>
              </a:spcBef>
            </a:pPr>
            <a:r>
              <a:rPr lang="sk-SK" dirty="0"/>
              <a:t>s</a:t>
            </a:r>
            <a:r>
              <a:rPr lang="sk-SK" dirty="0" smtClean="0"/>
              <a:t>kúma deje prebiehajúce v atmosfére</a:t>
            </a:r>
          </a:p>
          <a:p>
            <a:pPr>
              <a:spcBef>
                <a:spcPts val="1200"/>
              </a:spcBef>
            </a:pPr>
            <a:r>
              <a:rPr lang="sk-SK" dirty="0"/>
              <a:t>z</a:t>
            </a:r>
            <a:r>
              <a:rPr lang="sk-SK" dirty="0" smtClean="0"/>
              <a:t>aoberá sa počasím a príčinami  jeho zmien</a:t>
            </a:r>
          </a:p>
          <a:p>
            <a:pPr>
              <a:spcBef>
                <a:spcPts val="1200"/>
              </a:spcBef>
            </a:pPr>
            <a:r>
              <a:rPr lang="sk-SK" dirty="0"/>
              <a:t>p</a:t>
            </a:r>
            <a:r>
              <a:rPr lang="sk-SK" dirty="0" smtClean="0"/>
              <a:t>redpovedá počasie</a:t>
            </a:r>
          </a:p>
          <a:p>
            <a:pPr>
              <a:spcBef>
                <a:spcPts val="1200"/>
              </a:spcBef>
            </a:pPr>
            <a:r>
              <a:rPr lang="sk-SK" dirty="0"/>
              <a:t>v</a:t>
            </a:r>
            <a:r>
              <a:rPr lang="sk-SK" dirty="0" smtClean="0"/>
              <a:t>yužíva sa v doprave, armáde, vo výstavbe, </a:t>
            </a:r>
            <a:endParaRPr lang="sk-SK" dirty="0" smtClean="0"/>
          </a:p>
          <a:p>
            <a:pPr>
              <a:spcBef>
                <a:spcPts val="1200"/>
              </a:spcBef>
              <a:buNone/>
            </a:pPr>
            <a:r>
              <a:rPr lang="sk-SK" dirty="0" smtClean="0"/>
              <a:t> </a:t>
            </a:r>
            <a:r>
              <a:rPr lang="sk-SK" dirty="0" smtClean="0"/>
              <a:t>   </a:t>
            </a:r>
            <a:r>
              <a:rPr lang="sk-SK" dirty="0" smtClean="0"/>
              <a:t>v </a:t>
            </a:r>
            <a:r>
              <a:rPr lang="sk-SK" dirty="0" smtClean="0"/>
              <a:t>poľnohospodárstve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115616" y="4581128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Meteorológ sleduje 6 základných meteorologických prvkov.</a:t>
            </a:r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A5ED-8713-4EAF-AC58-A45E9A2614B0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3</a:t>
            </a:fld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Základné meteorologické prvky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sldjump"/>
              </a:rPr>
              <a:t>Teplota</a:t>
            </a:r>
            <a:endParaRPr lang="sk-SK" dirty="0" smtClean="0"/>
          </a:p>
          <a:p>
            <a:r>
              <a:rPr lang="sk-SK" dirty="0" smtClean="0">
                <a:hlinkClick r:id="rId3" action="ppaction://hlinksldjump"/>
              </a:rPr>
              <a:t>Tlak</a:t>
            </a:r>
            <a:endParaRPr lang="sk-SK" dirty="0" smtClean="0"/>
          </a:p>
          <a:p>
            <a:r>
              <a:rPr lang="sk-SK" dirty="0" smtClean="0">
                <a:hlinkClick r:id="rId4" action="ppaction://hlinksldjump"/>
              </a:rPr>
              <a:t>Vlhkosť</a:t>
            </a:r>
            <a:endParaRPr lang="sk-SK" dirty="0" smtClean="0"/>
          </a:p>
          <a:p>
            <a:r>
              <a:rPr lang="sk-SK" dirty="0" smtClean="0">
                <a:hlinkClick r:id="rId5" action="ppaction://hlinksldjump"/>
              </a:rPr>
              <a:t>Oblačnosť</a:t>
            </a:r>
            <a:endParaRPr lang="sk-SK" dirty="0" smtClean="0"/>
          </a:p>
          <a:p>
            <a:r>
              <a:rPr lang="sk-SK" dirty="0" smtClean="0">
                <a:hlinkClick r:id="rId6" action="ppaction://hlinksldjump"/>
              </a:rPr>
              <a:t>Zrážky</a:t>
            </a:r>
            <a:endParaRPr lang="sk-SK" dirty="0" smtClean="0"/>
          </a:p>
          <a:p>
            <a:r>
              <a:rPr lang="sk-SK" dirty="0" smtClean="0">
                <a:hlinkClick r:id="rId7" action="ppaction://hlinksldjump"/>
              </a:rPr>
              <a:t>Prúdenie vzduchu</a:t>
            </a:r>
            <a:endParaRPr lang="sk-SK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C7E-CB58-40E1-AA2F-ACFD0ED0C1F2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50298" cy="1233424"/>
          </a:xfrm>
        </p:spPr>
        <p:txBody>
          <a:bodyPr/>
          <a:lstStyle/>
          <a:p>
            <a:pPr algn="ctr"/>
            <a:r>
              <a:rPr lang="sk-SK" dirty="0" smtClean="0"/>
              <a:t>Teplota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484784"/>
            <a:ext cx="4073643" cy="4176000"/>
          </a:xfrm>
        </p:spPr>
        <p:txBody>
          <a:bodyPr/>
          <a:lstStyle/>
          <a:p>
            <a:r>
              <a:rPr lang="sk-SK" dirty="0" smtClean="0"/>
              <a:t>Fyzikálna veličina</a:t>
            </a:r>
          </a:p>
          <a:p>
            <a:r>
              <a:rPr lang="sk-SK" dirty="0" smtClean="0"/>
              <a:t>Značka fyz. veličiny: </a:t>
            </a:r>
            <a:r>
              <a:rPr lang="sk-SK" b="1" dirty="0" smtClean="0"/>
              <a:t>t</a:t>
            </a:r>
          </a:p>
          <a:p>
            <a:r>
              <a:rPr lang="sk-SK" dirty="0" smtClean="0"/>
              <a:t>Jednotka: </a:t>
            </a:r>
            <a:r>
              <a:rPr lang="sk-SK" b="1" dirty="0" smtClean="0"/>
              <a:t>Celziov stupeň</a:t>
            </a:r>
          </a:p>
          <a:p>
            <a:r>
              <a:rPr lang="sk-SK" dirty="0" smtClean="0"/>
              <a:t>Značka jednotky: </a:t>
            </a:r>
            <a:r>
              <a:rPr lang="sk-SK" b="1" dirty="0" smtClean="0"/>
              <a:t>°C</a:t>
            </a:r>
          </a:p>
          <a:p>
            <a:r>
              <a:rPr lang="sk-SK" dirty="0" smtClean="0"/>
              <a:t>Meradlo: </a:t>
            </a:r>
            <a:r>
              <a:rPr lang="sk-SK" b="1" dirty="0" smtClean="0"/>
              <a:t>teplomer</a:t>
            </a:r>
            <a:endParaRPr lang="sk-SK" b="1" dirty="0"/>
          </a:p>
        </p:txBody>
      </p:sp>
      <p:pic>
        <p:nvPicPr>
          <p:cNvPr id="2054" name="Picture 6" descr="http://www.eduhracky.sk/media/catalog/product/cache/1/image/9df78eab33525d08d6e5fb8d27136e95/7/6/76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645024"/>
            <a:ext cx="4428492" cy="2952329"/>
          </a:xfrm>
          <a:prstGeom prst="rect">
            <a:avLst/>
          </a:prstGeom>
          <a:noFill/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83DB-023D-4E97-9AC2-46F7002940DD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Tlak (atmosférický)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Fyzikálna veličina</a:t>
            </a:r>
          </a:p>
          <a:p>
            <a:r>
              <a:rPr lang="sk-SK" dirty="0" smtClean="0"/>
              <a:t>Značka fyz. veličiny: </a:t>
            </a:r>
            <a:r>
              <a:rPr lang="sk-SK" b="1" dirty="0" smtClean="0"/>
              <a:t>p</a:t>
            </a:r>
          </a:p>
          <a:p>
            <a:r>
              <a:rPr lang="sk-SK" dirty="0" smtClean="0"/>
              <a:t>Jednotka: </a:t>
            </a:r>
            <a:r>
              <a:rPr lang="sk-SK" b="1" dirty="0" smtClean="0"/>
              <a:t>pascal</a:t>
            </a:r>
          </a:p>
          <a:p>
            <a:r>
              <a:rPr lang="sk-SK" dirty="0" smtClean="0"/>
              <a:t>Značka jednotky: </a:t>
            </a:r>
            <a:r>
              <a:rPr lang="sk-SK" b="1" dirty="0" err="1" smtClean="0"/>
              <a:t>Pa</a:t>
            </a:r>
            <a:endParaRPr lang="sk-SK" b="1" dirty="0" smtClean="0"/>
          </a:p>
          <a:p>
            <a:r>
              <a:rPr lang="sk-SK" dirty="0" smtClean="0"/>
              <a:t>Meradlo: </a:t>
            </a:r>
            <a:r>
              <a:rPr lang="sk-SK" b="1" dirty="0" smtClean="0"/>
              <a:t>tlakomer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149080"/>
            <a:ext cx="38481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1.bp.blogspot.com/-_v6sFBaXA2k/UMXT4hhY3oI/AAAAAAAAANA/YkRr2knQoDc/s1600/Barometer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2059069" cy="2250348"/>
          </a:xfrm>
          <a:prstGeom prst="rect">
            <a:avLst/>
          </a:prstGeom>
          <a:noFill/>
        </p:spPr>
      </p:pic>
      <p:sp>
        <p:nvSpPr>
          <p:cNvPr id="6" name="Šípka doľava 5">
            <a:hlinkClick r:id="rId4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8C65-84E4-4FF3-9C33-94C46BC8969E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6</a:t>
            </a:fld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Vlhkosť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484784"/>
            <a:ext cx="6851142" cy="4176000"/>
          </a:xfrm>
        </p:spPr>
        <p:txBody>
          <a:bodyPr/>
          <a:lstStyle/>
          <a:p>
            <a:r>
              <a:rPr lang="sk-SK" dirty="0" smtClean="0"/>
              <a:t>Je daná množstvom vodných pár , ktoré sa nachádzajú v určitom objeme vzduchu</a:t>
            </a:r>
          </a:p>
          <a:p>
            <a:pPr>
              <a:spcBef>
                <a:spcPts val="0"/>
              </a:spcBef>
              <a:buNone/>
            </a:pPr>
            <a:endParaRPr lang="sk-SK" dirty="0" smtClean="0"/>
          </a:p>
          <a:p>
            <a:pPr>
              <a:spcBef>
                <a:spcPts val="0"/>
              </a:spcBef>
              <a:buNone/>
            </a:pPr>
            <a:r>
              <a:rPr lang="sk-SK" u="sng" dirty="0" smtClean="0"/>
              <a:t>Vlhkosť vzduchu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absolútna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relatívna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sk-SK" dirty="0" smtClean="0"/>
          </a:p>
          <a:p>
            <a:pPr marL="502920" indent="-457200">
              <a:spcBef>
                <a:spcPts val="0"/>
              </a:spcBef>
              <a:buNone/>
            </a:pPr>
            <a:r>
              <a:rPr lang="sk-SK" u="sng" dirty="0" smtClean="0"/>
              <a:t>Rosný bod </a:t>
            </a:r>
            <a:r>
              <a:rPr lang="sk-SK" dirty="0" smtClean="0"/>
              <a:t>– teplota, pri ktorej nastáva skvapalnenie vodných pár obsiahnutých vo vzduchu</a:t>
            </a:r>
          </a:p>
          <a:p>
            <a:pPr marL="502920" indent="-457200">
              <a:spcBef>
                <a:spcPts val="0"/>
              </a:spcBef>
              <a:buNone/>
            </a:pPr>
            <a:r>
              <a:rPr lang="sk-SK" dirty="0" smtClean="0"/>
              <a:t>Meradlo: </a:t>
            </a:r>
            <a:r>
              <a:rPr lang="sk-SK" b="1" dirty="0" smtClean="0"/>
              <a:t>vlhkomer</a:t>
            </a:r>
          </a:p>
          <a:p>
            <a:pPr marL="502920" indent="-457200">
              <a:spcBef>
                <a:spcPts val="0"/>
              </a:spcBef>
              <a:buNone/>
            </a:pPr>
            <a:endParaRPr lang="sk-SK" dirty="0"/>
          </a:p>
        </p:txBody>
      </p:sp>
      <p:pic>
        <p:nvPicPr>
          <p:cNvPr id="4098" name="Picture 2" descr="http://www.teplomer.szm.com/foto/vlhkomery/tep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628800"/>
            <a:ext cx="2520280" cy="2879252"/>
          </a:xfrm>
          <a:prstGeom prst="rect">
            <a:avLst/>
          </a:prstGeom>
          <a:noFill/>
        </p:spPr>
      </p:pic>
      <p:sp>
        <p:nvSpPr>
          <p:cNvPr id="7" name="Šípka doľava 6">
            <a:hlinkClick r:id="rId3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33CD-E36B-4C77-B1A4-3DFF0879ACD1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7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Oblačnosť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 daná množstvom oblakov nachádzajúcich sa na oblohe nad istým miestom </a:t>
            </a:r>
          </a:p>
          <a:p>
            <a:pPr>
              <a:buNone/>
            </a:pPr>
            <a:r>
              <a:rPr lang="sk-SK" sz="2400" u="sng" dirty="0" smtClean="0"/>
              <a:t>Stupnica oblačnosti</a:t>
            </a:r>
            <a:r>
              <a:rPr lang="sk-SK" sz="2400" dirty="0" smtClean="0"/>
              <a:t>:  </a:t>
            </a:r>
            <a:br>
              <a:rPr lang="sk-SK" sz="2400" dirty="0" smtClean="0"/>
            </a:br>
            <a:r>
              <a:rPr lang="sk-SK" sz="2400" dirty="0" smtClean="0"/>
              <a:t>      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sz="2400" dirty="0" smtClean="0"/>
              <a:t>Jasno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sk-SK" sz="2400" dirty="0" smtClean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sz="2400" dirty="0" smtClean="0"/>
              <a:t>malá oblačnosť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sk-SK" sz="2400" dirty="0" smtClean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sz="2400" dirty="0" smtClean="0"/>
              <a:t>Polooblačno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sk-SK" sz="2400" dirty="0" smtClean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sz="2400" dirty="0" smtClean="0"/>
              <a:t>Oblačno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endParaRPr lang="sk-SK" sz="2400" dirty="0" smtClean="0"/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sk-SK" sz="2400" dirty="0" smtClean="0"/>
              <a:t>zamračené</a:t>
            </a:r>
            <a:endParaRPr lang="sk-SK" sz="2400" dirty="0"/>
          </a:p>
        </p:txBody>
      </p:sp>
      <p:pic>
        <p:nvPicPr>
          <p:cNvPr id="3076" name="Picture 4" descr="Cloud cover 0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08920"/>
            <a:ext cx="381000" cy="381001"/>
          </a:xfrm>
          <a:prstGeom prst="rect">
            <a:avLst/>
          </a:prstGeom>
          <a:noFill/>
        </p:spPr>
      </p:pic>
      <p:pic>
        <p:nvPicPr>
          <p:cNvPr id="3078" name="Picture 6" descr="Cloud cover 3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284984"/>
            <a:ext cx="381000" cy="381001"/>
          </a:xfrm>
          <a:prstGeom prst="rect">
            <a:avLst/>
          </a:prstGeom>
          <a:noFill/>
        </p:spPr>
      </p:pic>
      <p:pic>
        <p:nvPicPr>
          <p:cNvPr id="3080" name="Picture 8" descr="Cloud cover 4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4976" y="3861048"/>
            <a:ext cx="381000" cy="381001"/>
          </a:xfrm>
          <a:prstGeom prst="rect">
            <a:avLst/>
          </a:prstGeom>
          <a:noFill/>
        </p:spPr>
      </p:pic>
      <p:pic>
        <p:nvPicPr>
          <p:cNvPr id="3082" name="Picture 10" descr="Cloud cover 6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365104"/>
            <a:ext cx="381000" cy="381001"/>
          </a:xfrm>
          <a:prstGeom prst="rect">
            <a:avLst/>
          </a:prstGeom>
          <a:noFill/>
        </p:spPr>
      </p:pic>
      <p:pic>
        <p:nvPicPr>
          <p:cNvPr id="3084" name="Picture 12" descr="Cloud cover 8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4869160"/>
            <a:ext cx="381000" cy="381001"/>
          </a:xfrm>
          <a:prstGeom prst="rect">
            <a:avLst/>
          </a:prstGeom>
          <a:noFill/>
        </p:spPr>
      </p:pic>
      <p:sp>
        <p:nvSpPr>
          <p:cNvPr id="3086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6EAABAwMCAwUHAwMEAgMAAAABAAIDBBEhEjEFQVETImGRkhQyM1NxgbEjQlIVJHIlNIKyBqFUYnT/xAAaAQADAQEBAQAAAAAAAAAAAAAAAQIDBAUG/8QAHxEBAQACAwEAAwEAAAAAAAAAAAECEQMSITEiMkET/9oADAMBAAIRAxEAPwD59CB2bLgbDkn6ZjSAC0eSQh9xn0C0KY2cOi+lk8eDb+Rh8bQy+keQSUzBq90eS0jlngkJx30posrQw1tvdHkrxNbf3R5BVO6402KrSN0aWNpB7rceCV0C97DyTWq7UJ+yJIe6CANWw8kUhv8AEeSFsVcZsq1E20VrWgZaPII8Ybtpb5BLtNjpKKxxBU2Kl8OU7Gh99DfIJ5zGFl9Lb/QJKmN8psGw8CosXKSq2NI91th4JAtaD7o8gtKpGCFnPHeKrGRnnatEGudYtHkE5HGxpHdHkElFh4PitLkD0CdgxoRibqvpHkEnUxNDrho8lpAXS1S24JRNSnd6Zzo29B5JikY0uy0Y8FVzCmKVukeKq6RLdtSkDB+xvpC02CMj3G+kLKpN0+11isco3lM9nHp9xnpCSqYWfwb6U2x1wqStuMqZoWsaaJl/cb5BLPY23ujyC0qiPJSb2LaaZ3ZMxtz3R5BC0tBtpHkE09qC4J+Iu1NLf4jyCo6Np2aPJEUsjwbrMnYO1OBy5eCiNUfFP2/Cix8by3TkQtGw/wD1CepzaySjv2TP8R+EzC4grWfqi38mm0XYk522cmad5IyqzsvkKJ9OkSLKgOT4o5ZugkWctGddBIUeouP3TGwwFZouVLKzRlBOEZCMHAhDAu6y64aUDdP0rrAJrUkKJ18b7WTx2UWNMb4FOQ5pSMoN04/N0u8XJVYxOQDRlaLfhBI6TdOxZYL9EUsRWnFlWRu4KpG7JTDgHtGMpK+sx7SH2Ro8K8sZOwXGDZNGvTcDrWITrXC6RYLDCPGbKbGsOsd4ojjcBLNcig3AUaVA5mApKVq0HZul5GAjbKqVNjOexAe3OyekYgvYqlRYRcCCpdGexBc3KaCNR8Z32/CilRftnZ6fhRZN58SLMbP8R+EzCLpeH3Gf4hO08RecLSfIi/sahbhXcLiysxoaAqu97ClegDHjZLPZZ2y0rXsgzRE+6E5U3EkW2XHNujhmo2PJUcwjbdWnQAGyI1ub2XNB8UeNqKUijW94YXKhtuSdjh1FVqYSXEWtYJb9VYUp3FrxbC0wbsuFmtbYjC0oRZtvBFGIDwQUF4ympmmyWd4ohZOMsTlNDAFktHunNN23CdKAC4dsmI3hDLe7dVyDhJRlouU3PRtETXsGSlKdwc9o8V6FkPaU4cRjYKMrpWM2wdBHJXaDtZaMlKSNvphMcK4RJVTWdho5pXOaV1tZ0MbnEAAn7JjsHfYLdrKOKhjOn3lizSkkkKZlv4dmvoRaByQXsVi83yql11SfoD2XvhAe3wTZvlULbpkQfGgPjPRaTo8IL4+irabjGDUsIncLdPwom6th9ofnp+FFltropC39NlhyH4WlQYIugcOgbK1gcSO6LY8Fo08Gh5V78iZPyq77CxsqOtuN0y6MnA3UfTlu9klUuxpJyjGE4xyRYoblPGEaQfBLt6JGHJEAb2Q3Rh3Ky0JorFCEYvYqpU2es8w5RYYzgBMPgyiwRZ2TuRTEengDWtNlSeHW5xstSGEBjSciyFNHpecWba5Wfb1fXx550Ja6xTEYsFae0jrjFuS6xlgtd7RpHM1BKyxkHZOMNsFWMQdkplZtm6CDdaFJGZGAWVX09shPUDGtI5JZZeFjiVfARcEIL2C1ua3pae7b7lZMsffOMBTjls7iDQxuM4AC9iyklbTRdwkWWHwiOJzxcd8c17mlaZGNAyQB9FjzZ6rbijAFPJfSWlek4VRspoBfe26Yp4dThrYA7wCdkhAba2FzZ5/xvjhr15H/AMjYS4uGwXm5G326r1fHmOcO6Mc15mRpYbea6OO+MOSeli3OVUtCM4Ajoq2WyNAmw5Kp8AjFoVCxBAuv0VSMHCK6wCGcogZNaP7l+On4CitWtPtT89PwFFGmi/Do9McbhzY3P2W/R0zXtLnjJWXRs/t4b/Lbt9Atmke6Nwa7LDslb4c+uSwsY06G976JWRmcLbkiD2XWfNA5pyEschcQaZukHUEZxxZRrbBv0V3M1NxujfpEJmZKEGgZTckTsoDmWV7KuFgeLhdhjs9ca8tOUZrhuE0tiki1xtaQjVlCXU79A3alKKdzCBfC9FSlsjGggZWGVsraTceBbROc8ttZBILXFp3BXuKzhjWThzWCztwvL11Loq5LAgaitcOTsyyx6sw+8rNcQcpl0ItshuZbZa7SuwhwsUzAA0gWSbU3A43A8VNDYjj1tcLbhZU9MQDjmtvhbgSGuCan4eLOuLg5wse/Wtem48/wuINlJO4Xs+AOOkgm68nJE6GW7cL0X/jswN7nPRTy+zZ8fl09TTsBfsj1ERbG47peEkAuCeikD2WK4M7ZduvF5biwHYkOGeq8fUNAkdbqvbceiIdcG4PJeUqI7OOptsrt4r5tzck9ZxYSVDG4DVpx1TYDbFujfmrPa7sgHYbyC2mTLTMdzQym3QOJJDTbql3szsrlTS7gSquwLJjQquZYp7LTErT/AHL/ALfgKItcB7U/7fgKLPbRrUUINJT2A+GzH2C0IY+TtuXgu0FJehpnNBzCw2/4hMNheOSz7eL6+maaxbpOUV9KHt2QGAtsU3BP3gHbKaohNRkM7vJLljhiy9KyFshBB3WfX0RimJsdJyETIXFjOFwboLogeVlpmC+4Q5ILHZaTJHVlyUxAuMqsbbXun3NLTsqERv3FjdX2TYrE7SQFv8NmADblYJiN8ZHVN0EhieAcjxUZyWHjbK9k5gkiBGeYK89xfhodIZGAXO62KCq0AA95h38E7UU7Jm3ZbK55l1re4zKPAzUTmjH3SklOea9hUUhaSC1IS0bSTcLonKxvG8x2B6LrQWnZbU1AbFzdvokZKdzCbhaTKVncdCUFQWEdQvTUdSyoisTmy8iy7PBaVFM5jgWH6hZ8mO14ZaO8Qp7PvbBQuHaopQ5pOCnmVDJo7PAUZTNvdiz35pevdvS8LqWysAP3WsIwMtAXk6QvgNxjwXpKKsEjAHHPJcfLhZ7HRhfC/EaYSN2Xm6qiAcbtuF7KUB7bgBZlRTB+RlVxcmvE547eXZSRl/e7o6FGfQse20en7rQnpBc4SbqdzXd1xAvyXRMrWfUx/SWS8PLbAc8BeXq6XspHNIxyXrYKlzGhhyBusnisYddw38EYZXfpZ4zXjz7qewybFBdHnKduQSHbIDyL2Gy6JlWNjA4gwe1vsMY/AUReIW9rfjp+Aos+y3p+GP00FKL3/Qj/AOoWgxrH9LpGijPsNKTn9CPP/EJlmPBZz41/oxprjCp7O4ZIV2TluNx1TEU7H4dgo9AlI1wt0CdLRKzRI36EpeJzSMEYTTSSptXCUnDm5ISr6EjxW1ewsRdQRNdmyOxdY83PSC+W+SUloui9VLR3ubJOSj37quZouDzXZSMO+EePS7cWI6LVkowdwl3Udj3Qq7J6pA90Zu03C06WuIIusgxPjPNXZK5m7bpWSnLY9F2kczbOF78wl5qRpBLTcLPhqCDgkJuOqxY7qNWL3stNBY3tlJzQtN9Qseq13SNeLFyBJFfl5JzLSbiwZqMHbKXML4jcXW6+LT+1BexpGRYrSZs7izopiMEJ+mqCDcFCdStJuFUQPaedkXQm43qeoDm94J6J4bYtOV5yF749k/DVbA3Cyyxa45N+Krvi6Nra/wAFiNkD9nIoqJGWG4Wd419j07LnCAYdQyFWKqD3WJsn4nMcNwlu4n9ZMsGk4SdRGdJvkHdeifTtcMHfqlZKM/xwqmcK4vJT09ycbpSSlIC9XPRAg4/9JGWg1A2stZyRjcK8FxGJwrJPt+AotXitC4V8gt/H8BRG4rrW/Qxf6fSiwH6DLgbe6FZ0VsI/Doj/AE2kIFh7PHjp3QjGEkbLOXxdnrP0HZWa3OQm3QHooIearZaCiFjvzTUcwac7pfsrG4VgCCg/jRjmY4Z3ROeFnN+tkzFI4De6nRymQ4tOVezX7obJGncC6u0tPNTVKPpgdkF9KOnknGnTsbq+q+4CN0ajKfS3CWkpHbALcLGna6G+Ack5nYm4sE0zgbFcML2nGVsPhHRBdCL7KuyerPa5wwWq4ktzITZiB3VHUxPulVuDQfaA2vlVcyN3gVHU8g5KhjkHIpjSrqUbteFUQOHiunUP2rvaWQVVEZ2Iv9lNA6HzVxL1Xe1CC0qLAYJCsJXA4eqGQWVbhA2bimI96xTcM7b4NllagF0PxcOylcRtvx1ThzuEdtWLd8WXnBUvb+5XbXOG9iovGqZvQF8cmxCE+BruVvssgVzTzyiNrnN2ff6qel/h9pWVxiBo4jLnk3/qFEvxavca+Q42b/1CijWStxu8KLf6VQ4P+2i3/wAAmrAoPCWX4TQnBvTRZ69wJsMTlOz0EsBVew6FM6D0U0EJynosafCqabO3/tO26qaQnsaI9kRfCrpcFo2bzCqY2nkn2T1IAkHZWEluqbMLeSGafdG9lpRs9huVdlSOZCo6AhCdARlHh+nRMDuuiRu1/NZxD28yp2rxlHUuzSJBQnhpORZKtnNrlE7UOzdGvT266NvIoRa4e6V0vBVHSWTKuHtQPeCp2rh7zbq4lad1O47mEyCdLGRkEKtozs5EfGDywgui6BMkdAD7pBQ3QO5LjmuvhcJlGxVJVMDhsq6HNGxKuZ5AVDUO5hHoB1Ebgrt7ohmB3aqFzTyColdRHNcLuoViWqBzTgWKCDNuTsqB7m87omlp/abqpbbZqVDD4nMfbZPo38BRU4oR7dJ3T+38BRZK29/wm/8ASqG//wAaK9v8Am0lwhwHCKAWt/axY6dwJsOCxjoXupcKq5sFQdJXLrl7quboC9+ql1WxUCA6Suaiu2JXdJTCtyVLXVtKmkoLQRjB5IL4QeSa2XbDoiXRWEuwHRU7EtJ6J4gXVXNBVdi6kHMc023Q3F1jYLRdGDlDdCLbJylpkPmeDthDdUC2cLSmp7jZIzU1gcK5ZUWUEVLh7riuf1B7SA4ApWeEs91pSz3EDN7HkVcx2jbVHEYz7zM/VWFdE7dpCw3OA2KjZc7p9C71vieB2bLvaQnZYTZiEVk/ii4HMttZ3YnZV7Nn8lnCbxV2zDqUtC026IHmhGMfyyhma/7iql5T1RsW7m7flWEpbzS/aKjpBvdL6Ns/icv97JgbN/AUSfEZb1j/AKN/AUUeL9fQuEH/AEmg/wDyxb/4BOXus/hLr8Joc3/tos/8Am2nK52w+pTdDaVYOCZrLoC4HBc1ZQFwAV2yqHWU1oC6gVNYU1IC5XQUPUpqQBCAVWy4HLoN0BVwO91QkhXJ5KhNt0EqHnUuk3OFO6pcJ7Jy18Kj4A7BCOAORVgMI2GXU0TXDYLLqKA7Cx+y9M9twlZIA7kqxzsTlhK8o+ieDsgSUsjcgL001ML7JWSCx2C2nIyuDzxjkb+0rnebuCtp8DSfcQJKYb6Vp3iLjpmtkXe1smn09iTpKWfE4G4BT2mp2xXRKepQS1+e6VRxcORT0WzXbFV7YHdJGYg7Fc9oHNExHYrxB/8Adv8AoPwFErX1DTVPyOXPwCiz6tOz6Pwl3+lUOR/tov8AoE6HrL4ZJbhlGLAWp4xjl3Amu2HNckdOznaLuux3SYlCt2o5pjZvtbc1O2CTMgOy7qCNDZztVO1Smq3NTUU9Hs32g6qdolNRVg9GiM9op2iW1KaiEaBrWu9pZKh3Vd1BGgb13UL8JcPVgQUjELgql6qSAub7IJZspvbkjtfdK6MIkeN0jhjVnK6bFBODcK+q4sg1XxAjKVlh6fhN5HNcIwnKVjMfAeTUB0PUZWq9vRBLb7hXMkXFkvhIvdCLQNwtd8QN0F9OCFUzierKLATcgeSFJBcYsfstF9MeSEYXDZV2T1Y0sLs/p3SU8R/hYr0Ja4btQZYwb3AV48iLhHhq+Miqfjp+AotniUDBWSYHL8BRH+h9Grw2eb+m0n6r/wDbx/uP8QmWzzfNf6ioouOfG1+r9vN81/qKnbzfNf6ioomEE81/iyeoq/bzfNk9RUUTi4t281viyeoqdvN86T1FRRAc9om+dJ6irtnm+bJ6ioogRbt5vmyeoqvbzX+NJ6ioog1/aJvnSeornbzfNk9RUUQFhUTavjSeoq4qJvnSeoqKJBDUTW+NJ6iq+0TfOk9RUUSC4qJsfrSeoqwqJ/nSeoqKJBZtRP8AOk9RVxUTX+NJ6ioog4t7RNf40nqK77RNb40nqKiiBQTUTfOk9RQ3VE9/jSeoqKJknbzfNk9RQnTzX+LJ6ioonEKmeb5r/UUN00vzX+oqKKyBkmlt8R/qKWkmlt8R/qKiicTWFxGWT2x/6j9h+49Aoookb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8" name="AutoShape 16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6EAABAwMCAwUHAwMEAgMAAAABAAIDBBEhEjEFQVETImGRkhQyM1NxgbEjQlIVJHIlNIKyBqFUYnT/xAAaAQADAQEBAQAAAAAAAAAAAAAAAQIDBAUG/8QAHxEBAQACAwEAAwEAAAAAAAAAAAECEQMSITEiMkET/9oADAMBAAIRAxEAPwD59CB2bLgbDkn6ZjSAC0eSQh9xn0C0KY2cOi+lk8eDb+Rh8bQy+keQSUzBq90eS0jlngkJx30posrQw1tvdHkrxNbf3R5BVO6402KrSN0aWNpB7rceCV0C97DyTWq7UJ+yJIe6CANWw8kUhv8AEeSFsVcZsq1E20VrWgZaPII8Ybtpb5BLtNjpKKxxBU2Kl8OU7Gh99DfIJ5zGFl9Lb/QJKmN8psGw8CosXKSq2NI91th4JAtaD7o8gtKpGCFnPHeKrGRnnatEGudYtHkE5HGxpHdHkElFh4PitLkD0CdgxoRibqvpHkEnUxNDrho8lpAXS1S24JRNSnd6Zzo29B5JikY0uy0Y8FVzCmKVukeKq6RLdtSkDB+xvpC02CMj3G+kLKpN0+11isco3lM9nHp9xnpCSqYWfwb6U2x1wqStuMqZoWsaaJl/cb5BLPY23ujyC0qiPJSb2LaaZ3ZMxtz3R5BC0tBtpHkE09qC4J+Iu1NLf4jyCo6Np2aPJEUsjwbrMnYO1OBy5eCiNUfFP2/Cix8by3TkQtGw/wD1CepzaySjv2TP8R+EzC4grWfqi38mm0XYk522cmad5IyqzsvkKJ9OkSLKgOT4o5ZugkWctGddBIUeouP3TGwwFZouVLKzRlBOEZCMHAhDAu6y64aUDdP0rrAJrUkKJ18b7WTx2UWNMb4FOQ5pSMoN04/N0u8XJVYxOQDRlaLfhBI6TdOxZYL9EUsRWnFlWRu4KpG7JTDgHtGMpK+sx7SH2Ro8K8sZOwXGDZNGvTcDrWITrXC6RYLDCPGbKbGsOsd4ojjcBLNcig3AUaVA5mApKVq0HZul5GAjbKqVNjOexAe3OyekYgvYqlRYRcCCpdGexBc3KaCNR8Z32/CilRftnZ6fhRZN58SLMbP8R+EzCLpeH3Gf4hO08RecLSfIi/sahbhXcLiysxoaAqu97ClegDHjZLPZZ2y0rXsgzRE+6E5U3EkW2XHNujhmo2PJUcwjbdWnQAGyI1ub2XNB8UeNqKUijW94YXKhtuSdjh1FVqYSXEWtYJb9VYUp3FrxbC0wbsuFmtbYjC0oRZtvBFGIDwQUF4ympmmyWd4ohZOMsTlNDAFktHunNN23CdKAC4dsmI3hDLe7dVyDhJRlouU3PRtETXsGSlKdwc9o8V6FkPaU4cRjYKMrpWM2wdBHJXaDtZaMlKSNvphMcK4RJVTWdho5pXOaV1tZ0MbnEAAn7JjsHfYLdrKOKhjOn3lizSkkkKZlv4dmvoRaByQXsVi83yql11SfoD2XvhAe3wTZvlULbpkQfGgPjPRaTo8IL4+irabjGDUsIncLdPwom6th9ofnp+FFltropC39NlhyH4WlQYIugcOgbK1gcSO6LY8Fo08Gh5V78iZPyq77CxsqOtuN0y6MnA3UfTlu9klUuxpJyjGE4xyRYoblPGEaQfBLt6JGHJEAb2Q3Rh3Ky0JorFCEYvYqpU2es8w5RYYzgBMPgyiwRZ2TuRTEengDWtNlSeHW5xstSGEBjSciyFNHpecWba5Wfb1fXx550Ja6xTEYsFae0jrjFuS6xlgtd7RpHM1BKyxkHZOMNsFWMQdkplZtm6CDdaFJGZGAWVX09shPUDGtI5JZZeFjiVfARcEIL2C1ua3pae7b7lZMsffOMBTjls7iDQxuM4AC9iyklbTRdwkWWHwiOJzxcd8c17mlaZGNAyQB9FjzZ6rbijAFPJfSWlek4VRspoBfe26Yp4dThrYA7wCdkhAba2FzZ5/xvjhr15H/AMjYS4uGwXm5G326r1fHmOcO6Mc15mRpYbea6OO+MOSeli3OVUtCM4Ajoq2WyNAmw5Kp8AjFoVCxBAuv0VSMHCK6wCGcogZNaP7l+On4CitWtPtT89PwFFGmi/Do9McbhzY3P2W/R0zXtLnjJWXRs/t4b/Lbt9Atmke6Nwa7LDslb4c+uSwsY06G976JWRmcLbkiD2XWfNA5pyEschcQaZukHUEZxxZRrbBv0V3M1NxujfpEJmZKEGgZTckTsoDmWV7KuFgeLhdhjs9ca8tOUZrhuE0tiki1xtaQjVlCXU79A3alKKdzCBfC9FSlsjGggZWGVsraTceBbROc8ttZBILXFp3BXuKzhjWThzWCztwvL11Loq5LAgaitcOTsyyx6sw+8rNcQcpl0ItshuZbZa7SuwhwsUzAA0gWSbU3A43A8VNDYjj1tcLbhZU9MQDjmtvhbgSGuCan4eLOuLg5wse/Wtem48/wuINlJO4Xs+AOOkgm68nJE6GW7cL0X/jswN7nPRTy+zZ8fl09TTsBfsj1ERbG47peEkAuCeikD2WK4M7ZduvF5biwHYkOGeq8fUNAkdbqvbceiIdcG4PJeUqI7OOptsrt4r5tzck9ZxYSVDG4DVpx1TYDbFujfmrPa7sgHYbyC2mTLTMdzQym3QOJJDTbql3szsrlTS7gSquwLJjQquZYp7LTErT/AHL/ALfgKItcB7U/7fgKLPbRrUUINJT2A+GzH2C0IY+TtuXgu0FJehpnNBzCw2/4hMNheOSz7eL6+maaxbpOUV9KHt2QGAtsU3BP3gHbKaohNRkM7vJLljhiy9KyFshBB3WfX0RimJsdJyETIXFjOFwboLogeVlpmC+4Q5ILHZaTJHVlyUxAuMqsbbXun3NLTsqERv3FjdX2TYrE7SQFv8NmADblYJiN8ZHVN0EhieAcjxUZyWHjbK9k5gkiBGeYK89xfhodIZGAXO62KCq0AA95h38E7UU7Jm3ZbK55l1re4zKPAzUTmjH3SklOea9hUUhaSC1IS0bSTcLonKxvG8x2B6LrQWnZbU1AbFzdvokZKdzCbhaTKVncdCUFQWEdQvTUdSyoisTmy8iy7PBaVFM5jgWH6hZ8mO14ZaO8Qp7PvbBQuHaopQ5pOCnmVDJo7PAUZTNvdiz35pevdvS8LqWysAP3WsIwMtAXk6QvgNxjwXpKKsEjAHHPJcfLhZ7HRhfC/EaYSN2Xm6qiAcbtuF7KUB7bgBZlRTB+RlVxcmvE547eXZSRl/e7o6FGfQse20en7rQnpBc4SbqdzXd1xAvyXRMrWfUx/SWS8PLbAc8BeXq6XspHNIxyXrYKlzGhhyBusnisYddw38EYZXfpZ4zXjz7qewybFBdHnKduQSHbIDyL2Gy6JlWNjA4gwe1vsMY/AUReIW9rfjp+Aos+y3p+GP00FKL3/Qj/AOoWgxrH9LpGijPsNKTn9CPP/EJlmPBZz41/oxprjCp7O4ZIV2TluNx1TEU7H4dgo9AlI1wt0CdLRKzRI36EpeJzSMEYTTSSptXCUnDm5ISr6EjxW1ewsRdQRNdmyOxdY83PSC+W+SUloui9VLR3ubJOSj37quZouDzXZSMO+EePS7cWI6LVkowdwl3Udj3Qq7J6pA90Zu03C06WuIIusgxPjPNXZK5m7bpWSnLY9F2kczbOF78wl5qRpBLTcLPhqCDgkJuOqxY7qNWL3stNBY3tlJzQtN9Qseq13SNeLFyBJFfl5JzLSbiwZqMHbKXML4jcXW6+LT+1BexpGRYrSZs7izopiMEJ+mqCDcFCdStJuFUQPaedkXQm43qeoDm94J6J4bYtOV5yF749k/DVbA3Cyyxa45N+Krvi6Nra/wAFiNkD9nIoqJGWG4Wd419j07LnCAYdQyFWKqD3WJsn4nMcNwlu4n9ZMsGk4SdRGdJvkHdeifTtcMHfqlZKM/xwqmcK4vJT09ycbpSSlIC9XPRAg4/9JGWg1A2stZyRjcK8FxGJwrJPt+AotXitC4V8gt/H8BRG4rrW/Qxf6fSiwH6DLgbe6FZ0VsI/Doj/AE2kIFh7PHjp3QjGEkbLOXxdnrP0HZWa3OQm3QHooIearZaCiFjvzTUcwac7pfsrG4VgCCg/jRjmY4Z3ROeFnN+tkzFI4De6nRymQ4tOVezX7obJGncC6u0tPNTVKPpgdkF9KOnknGnTsbq+q+4CN0ajKfS3CWkpHbALcLGna6G+Ack5nYm4sE0zgbFcML2nGVsPhHRBdCL7KuyerPa5wwWq4ktzITZiB3VHUxPulVuDQfaA2vlVcyN3gVHU8g5KhjkHIpjSrqUbteFUQOHiunUP2rvaWQVVEZ2Iv9lNA6HzVxL1Xe1CC0qLAYJCsJXA4eqGQWVbhA2bimI96xTcM7b4NllagF0PxcOylcRtvx1ThzuEdtWLd8WXnBUvb+5XbXOG9iovGqZvQF8cmxCE+BruVvssgVzTzyiNrnN2ff6qel/h9pWVxiBo4jLnk3/qFEvxavca+Q42b/1CijWStxu8KLf6VQ4P+2i3/wAAmrAoPCWX4TQnBvTRZ69wJsMTlOz0EsBVew6FM6D0U0EJynosafCqabO3/tO26qaQnsaI9kRfCrpcFo2bzCqY2nkn2T1IAkHZWEluqbMLeSGafdG9lpRs9huVdlSOZCo6AhCdARlHh+nRMDuuiRu1/NZxD28yp2rxlHUuzSJBQnhpORZKtnNrlE7UOzdGvT266NvIoRa4e6V0vBVHSWTKuHtQPeCp2rh7zbq4lad1O47mEyCdLGRkEKtozs5EfGDywgui6BMkdAD7pBQ3QO5LjmuvhcJlGxVJVMDhsq6HNGxKuZ5AVDUO5hHoB1Ebgrt7ohmB3aqFzTyColdRHNcLuoViWqBzTgWKCDNuTsqB7m87omlp/abqpbbZqVDD4nMfbZPo38BRU4oR7dJ3T+38BRZK29/wm/8ASqG//wAaK9v8Am0lwhwHCKAWt/axY6dwJsOCxjoXupcKq5sFQdJXLrl7quboC9+ql1WxUCA6Suaiu2JXdJTCtyVLXVtKmkoLQRjB5IL4QeSa2XbDoiXRWEuwHRU7EtJ6J4gXVXNBVdi6kHMc023Q3F1jYLRdGDlDdCLbJylpkPmeDthDdUC2cLSmp7jZIzU1gcK5ZUWUEVLh7riuf1B7SA4ApWeEs91pSz3EDN7HkVcx2jbVHEYz7zM/VWFdE7dpCw3OA2KjZc7p9C71vieB2bLvaQnZYTZiEVk/ii4HMttZ3YnZV7Nn8lnCbxV2zDqUtC026IHmhGMfyyhma/7iql5T1RsW7m7flWEpbzS/aKjpBvdL6Ns/icv97JgbN/AUSfEZb1j/AKN/AUUeL9fQuEH/AEmg/wDyxb/4BOXus/hLr8Joc3/tos/8Am2nK52w+pTdDaVYOCZrLoC4HBc1ZQFwAV2yqHWU1oC6gVNYU1IC5XQUPUpqQBCAVWy4HLoN0BVwO91QkhXJ5KhNt0EqHnUuk3OFO6pcJ7Jy18Kj4A7BCOAORVgMI2GXU0TXDYLLqKA7Cx+y9M9twlZIA7kqxzsTlhK8o+ieDsgSUsjcgL001ML7JWSCx2C2nIyuDzxjkb+0rnebuCtp8DSfcQJKYb6Vp3iLjpmtkXe1smn09iTpKWfE4G4BT2mp2xXRKepQS1+e6VRxcORT0WzXbFV7YHdJGYg7Fc9oHNExHYrxB/8Adv8AoPwFErX1DTVPyOXPwCiz6tOz6Pwl3+lUOR/tov8AoE6HrL4ZJbhlGLAWp4xjl3Amu2HNckdOznaLuux3SYlCt2o5pjZvtbc1O2CTMgOy7qCNDZztVO1Smq3NTUU9Hs32g6qdolNRVg9GiM9op2iW1KaiEaBrWu9pZKh3Vd1BGgb13UL8JcPVgQUjELgql6qSAub7IJZspvbkjtfdK6MIkeN0jhjVnK6bFBODcK+q4sg1XxAjKVlh6fhN5HNcIwnKVjMfAeTUB0PUZWq9vRBLb7hXMkXFkvhIvdCLQNwtd8QN0F9OCFUzierKLATcgeSFJBcYsfstF9MeSEYXDZV2T1Y0sLs/p3SU8R/hYr0Ja4btQZYwb3AV48iLhHhq+Miqfjp+AotniUDBWSYHL8BRH+h9Grw2eb+m0n6r/wDbx/uP8QmWzzfNf6ioouOfG1+r9vN81/qKnbzfNf6ioomEE81/iyeoq/bzfNk9RUUTi4t281viyeoqdvN86T1FRRAc9om+dJ6irtnm+bJ6ioogRbt5vmyeoqvbzX+NJ6ioog1/aJvnSeornbzfNk9RUUQFhUTavjSeoq4qJvnSeoqKJBDUTW+NJ6iq+0TfOk9RUUSC4qJsfrSeoqwqJ/nSeoqKJBZtRP8AOk9RVxUTX+NJ6ioog4t7RNf40nqK77RNb40nqKiiBQTUTfOk9RQ3VE9/jSeoqKJknbzfNk9RQnTzX+LJ6ioonEKmeb5r/UUN00vzX+oqKKyBkmlt8R/qKWkmlt8R/qKiicTWFxGWT2x/6j9h+49Aoookb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0" name="AutoShape 18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6EAABAwMCAwUHAwMEAgMAAAABAAIDBBEhEjEFQVETImGRkhQyM1NxgbEjQlIVJHIlNIKyBqFUYnT/xAAaAQADAQEBAQAAAAAAAAAAAAAAAQIDBAUG/8QAHxEBAQACAwEAAwEAAAAAAAAAAAECEQMSITEiMkET/9oADAMBAAIRAxEAPwD59CB2bLgbDkn6ZjSAC0eSQh9xn0C0KY2cOi+lk8eDb+Rh8bQy+keQSUzBq90eS0jlngkJx30posrQw1tvdHkrxNbf3R5BVO6402KrSN0aWNpB7rceCV0C97DyTWq7UJ+yJIe6CANWw8kUhv8AEeSFsVcZsq1E20VrWgZaPII8Ybtpb5BLtNjpKKxxBU2Kl8OU7Gh99DfIJ5zGFl9Lb/QJKmN8psGw8CosXKSq2NI91th4JAtaD7o8gtKpGCFnPHeKrGRnnatEGudYtHkE5HGxpHdHkElFh4PitLkD0CdgxoRibqvpHkEnUxNDrho8lpAXS1S24JRNSnd6Zzo29B5JikY0uy0Y8FVzCmKVukeKq6RLdtSkDB+xvpC02CMj3G+kLKpN0+11isco3lM9nHp9xnpCSqYWfwb6U2x1wqStuMqZoWsaaJl/cb5BLPY23ujyC0qiPJSb2LaaZ3ZMxtz3R5BC0tBtpHkE09qC4J+Iu1NLf4jyCo6Np2aPJEUsjwbrMnYO1OBy5eCiNUfFP2/Cix8by3TkQtGw/wD1CepzaySjv2TP8R+EzC4grWfqi38mm0XYk522cmad5IyqzsvkKJ9OkSLKgOT4o5ZugkWctGddBIUeouP3TGwwFZouVLKzRlBOEZCMHAhDAu6y64aUDdP0rrAJrUkKJ18b7WTx2UWNMb4FOQ5pSMoN04/N0u8XJVYxOQDRlaLfhBI6TdOxZYL9EUsRWnFlWRu4KpG7JTDgHtGMpK+sx7SH2Ro8K8sZOwXGDZNGvTcDrWITrXC6RYLDCPGbKbGsOsd4ojjcBLNcig3AUaVA5mApKVq0HZul5GAjbKqVNjOexAe3OyekYgvYqlRYRcCCpdGexBc3KaCNR8Z32/CilRftnZ6fhRZN58SLMbP8R+EzCLpeH3Gf4hO08RecLSfIi/sahbhXcLiysxoaAqu97ClegDHjZLPZZ2y0rXsgzRE+6E5U3EkW2XHNujhmo2PJUcwjbdWnQAGyI1ub2XNB8UeNqKUijW94YXKhtuSdjh1FVqYSXEWtYJb9VYUp3FrxbC0wbsuFmtbYjC0oRZtvBFGIDwQUF4ympmmyWd4ohZOMsTlNDAFktHunNN23CdKAC4dsmI3hDLe7dVyDhJRlouU3PRtETXsGSlKdwc9o8V6FkPaU4cRjYKMrpWM2wdBHJXaDtZaMlKSNvphMcK4RJVTWdho5pXOaV1tZ0MbnEAAn7JjsHfYLdrKOKhjOn3lizSkkkKZlv4dmvoRaByQXsVi83yql11SfoD2XvhAe3wTZvlULbpkQfGgPjPRaTo8IL4+irabjGDUsIncLdPwom6th9ofnp+FFltropC39NlhyH4WlQYIugcOgbK1gcSO6LY8Fo08Gh5V78iZPyq77CxsqOtuN0y6MnA3UfTlu9klUuxpJyjGE4xyRYoblPGEaQfBLt6JGHJEAb2Q3Rh3Ky0JorFCEYvYqpU2es8w5RYYzgBMPgyiwRZ2TuRTEengDWtNlSeHW5xstSGEBjSciyFNHpecWba5Wfb1fXx550Ja6xTEYsFae0jrjFuS6xlgtd7RpHM1BKyxkHZOMNsFWMQdkplZtm6CDdaFJGZGAWVX09shPUDGtI5JZZeFjiVfARcEIL2C1ua3pae7b7lZMsffOMBTjls7iDQxuM4AC9iyklbTRdwkWWHwiOJzxcd8c17mlaZGNAyQB9FjzZ6rbijAFPJfSWlek4VRspoBfe26Yp4dThrYA7wCdkhAba2FzZ5/xvjhr15H/AMjYS4uGwXm5G326r1fHmOcO6Mc15mRpYbea6OO+MOSeli3OVUtCM4Ajoq2WyNAmw5Kp8AjFoVCxBAuv0VSMHCK6wCGcogZNaP7l+On4CitWtPtT89PwFFGmi/Do9McbhzY3P2W/R0zXtLnjJWXRs/t4b/Lbt9Atmke6Nwa7LDslb4c+uSwsY06G976JWRmcLbkiD2XWfNA5pyEschcQaZukHUEZxxZRrbBv0V3M1NxujfpEJmZKEGgZTckTsoDmWV7KuFgeLhdhjs9ca8tOUZrhuE0tiki1xtaQjVlCXU79A3alKKdzCBfC9FSlsjGggZWGVsraTceBbROc8ttZBILXFp3BXuKzhjWThzWCztwvL11Loq5LAgaitcOTsyyx6sw+8rNcQcpl0ItshuZbZa7SuwhwsUzAA0gWSbU3A43A8VNDYjj1tcLbhZU9MQDjmtvhbgSGuCan4eLOuLg5wse/Wtem48/wuINlJO4Xs+AOOkgm68nJE6GW7cL0X/jswN7nPRTy+zZ8fl09TTsBfsj1ERbG47peEkAuCeikD2WK4M7ZduvF5biwHYkOGeq8fUNAkdbqvbceiIdcG4PJeUqI7OOptsrt4r5tzck9ZxYSVDG4DVpx1TYDbFujfmrPa7sgHYbyC2mTLTMdzQym3QOJJDTbql3szsrlTS7gSquwLJjQquZYp7LTErT/AHL/ALfgKItcB7U/7fgKLPbRrUUINJT2A+GzH2C0IY+TtuXgu0FJehpnNBzCw2/4hMNheOSz7eL6+maaxbpOUV9KHt2QGAtsU3BP3gHbKaohNRkM7vJLljhiy9KyFshBB3WfX0RimJsdJyETIXFjOFwboLogeVlpmC+4Q5ILHZaTJHVlyUxAuMqsbbXun3NLTsqERv3FjdX2TYrE7SQFv8NmADblYJiN8ZHVN0EhieAcjxUZyWHjbK9k5gkiBGeYK89xfhodIZGAXO62KCq0AA95h38E7UU7Jm3ZbK55l1re4zKPAzUTmjH3SklOea9hUUhaSC1IS0bSTcLonKxvG8x2B6LrQWnZbU1AbFzdvokZKdzCbhaTKVncdCUFQWEdQvTUdSyoisTmy8iy7PBaVFM5jgWH6hZ8mO14ZaO8Qp7PvbBQuHaopQ5pOCnmVDJo7PAUZTNvdiz35pevdvS8LqWysAP3WsIwMtAXk6QvgNxjwXpKKsEjAHHPJcfLhZ7HRhfC/EaYSN2Xm6qiAcbtuF7KUB7bgBZlRTB+RlVxcmvE547eXZSRl/e7o6FGfQse20en7rQnpBc4SbqdzXd1xAvyXRMrWfUx/SWS8PLbAc8BeXq6XspHNIxyXrYKlzGhhyBusnisYddw38EYZXfpZ4zXjz7qewybFBdHnKduQSHbIDyL2Gy6JlWNjA4gwe1vsMY/AUReIW9rfjp+Aos+y3p+GP00FKL3/Qj/AOoWgxrH9LpGijPsNKTn9CPP/EJlmPBZz41/oxprjCp7O4ZIV2TluNx1TEU7H4dgo9AlI1wt0CdLRKzRI36EpeJzSMEYTTSSptXCUnDm5ISr6EjxW1ewsRdQRNdmyOxdY83PSC+W+SUloui9VLR3ubJOSj37quZouDzXZSMO+EePS7cWI6LVkowdwl3Udj3Qq7J6pA90Zu03C06WuIIusgxPjPNXZK5m7bpWSnLY9F2kczbOF78wl5qRpBLTcLPhqCDgkJuOqxY7qNWL3stNBY3tlJzQtN9Qseq13SNeLFyBJFfl5JzLSbiwZqMHbKXML4jcXW6+LT+1BexpGRYrSZs7izopiMEJ+mqCDcFCdStJuFUQPaedkXQm43qeoDm94J6J4bYtOV5yF749k/DVbA3Cyyxa45N+Krvi6Nra/wAFiNkD9nIoqJGWG4Wd419j07LnCAYdQyFWKqD3WJsn4nMcNwlu4n9ZMsGk4SdRGdJvkHdeifTtcMHfqlZKM/xwqmcK4vJT09ycbpSSlIC9XPRAg4/9JGWg1A2stZyRjcK8FxGJwrJPt+AotXitC4V8gt/H8BRG4rrW/Qxf6fSiwH6DLgbe6FZ0VsI/Doj/AE2kIFh7PHjp3QjGEkbLOXxdnrP0HZWa3OQm3QHooIearZaCiFjvzTUcwac7pfsrG4VgCCg/jRjmY4Z3ROeFnN+tkzFI4De6nRymQ4tOVezX7obJGncC6u0tPNTVKPpgdkF9KOnknGnTsbq+q+4CN0ajKfS3CWkpHbALcLGna6G+Ack5nYm4sE0zgbFcML2nGVsPhHRBdCL7KuyerPa5wwWq4ktzITZiB3VHUxPulVuDQfaA2vlVcyN3gVHU8g5KhjkHIpjSrqUbteFUQOHiunUP2rvaWQVVEZ2Iv9lNA6HzVxL1Xe1CC0qLAYJCsJXA4eqGQWVbhA2bimI96xTcM7b4NllagF0PxcOylcRtvx1ThzuEdtWLd8WXnBUvb+5XbXOG9iovGqZvQF8cmxCE+BruVvssgVzTzyiNrnN2ff6qel/h9pWVxiBo4jLnk3/qFEvxavca+Q42b/1CijWStxu8KLf6VQ4P+2i3/wAAmrAoPCWX4TQnBvTRZ69wJsMTlOz0EsBVew6FM6D0U0EJynosafCqabO3/tO26qaQnsaI9kRfCrpcFo2bzCqY2nkn2T1IAkHZWEluqbMLeSGafdG9lpRs9huVdlSOZCo6AhCdARlHh+nRMDuuiRu1/NZxD28yp2rxlHUuzSJBQnhpORZKtnNrlE7UOzdGvT266NvIoRa4e6V0vBVHSWTKuHtQPeCp2rh7zbq4lad1O47mEyCdLGRkEKtozs5EfGDywgui6BMkdAD7pBQ3QO5LjmuvhcJlGxVJVMDhsq6HNGxKuZ5AVDUO5hHoB1Ebgrt7ohmB3aqFzTyColdRHNcLuoViWqBzTgWKCDNuTsqB7m87omlp/abqpbbZqVDD4nMfbZPo38BRU4oR7dJ3T+38BRZK29/wm/8ASqG//wAaK9v8Am0lwhwHCKAWt/axY6dwJsOCxjoXupcKq5sFQdJXLrl7quboC9+ql1WxUCA6Suaiu2JXdJTCtyVLXVtKmkoLQRjB5IL4QeSa2XbDoiXRWEuwHRU7EtJ6J4gXVXNBVdi6kHMc023Q3F1jYLRdGDlDdCLbJylpkPmeDthDdUC2cLSmp7jZIzU1gcK5ZUWUEVLh7riuf1B7SA4ApWeEs91pSz3EDN7HkVcx2jbVHEYz7zM/VWFdE7dpCw3OA2KjZc7p9C71vieB2bLvaQnZYTZiEVk/ii4HMttZ3YnZV7Nn8lnCbxV2zDqUtC026IHmhGMfyyhma/7iql5T1RsW7m7flWEpbzS/aKjpBvdL6Ns/icv97JgbN/AUSfEZb1j/AKN/AUUeL9fQuEH/AEmg/wDyxb/4BOXus/hLr8Joc3/tos/8Am2nK52w+pTdDaVYOCZrLoC4HBc1ZQFwAV2yqHWU1oC6gVNYU1IC5XQUPUpqQBCAVWy4HLoN0BVwO91QkhXJ5KhNt0EqHnUuk3OFO6pcJ7Jy18Kj4A7BCOAORVgMI2GXU0TXDYLLqKA7Cx+y9M9twlZIA7kqxzsTlhK8o+ieDsgSUsjcgL001ML7JWSCx2C2nIyuDzxjkb+0rnebuCtp8DSfcQJKYb6Vp3iLjpmtkXe1smn09iTpKWfE4G4BT2mp2xXRKepQS1+e6VRxcORT0WzXbFV7YHdJGYg7Fc9oHNExHYrxB/8Adv8AoPwFErX1DTVPyOXPwCiz6tOz6Pwl3+lUOR/tov8AoE6HrL4ZJbhlGLAWp4xjl3Amu2HNckdOznaLuux3SYlCt2o5pjZvtbc1O2CTMgOy7qCNDZztVO1Smq3NTUU9Hs32g6qdolNRVg9GiM9op2iW1KaiEaBrWu9pZKh3Vd1BGgb13UL8JcPVgQUjELgql6qSAub7IJZspvbkjtfdK6MIkeN0jhjVnK6bFBODcK+q4sg1XxAjKVlh6fhN5HNcIwnKVjMfAeTUB0PUZWq9vRBLb7hXMkXFkvhIvdCLQNwtd8QN0F9OCFUzierKLATcgeSFJBcYsfstF9MeSEYXDZV2T1Y0sLs/p3SU8R/hYr0Ja4btQZYwb3AV48iLhHhq+Miqfjp+AotniUDBWSYHL8BRH+h9Grw2eb+m0n6r/wDbx/uP8QmWzzfNf6ioouOfG1+r9vN81/qKnbzfNf6ioomEE81/iyeoq/bzfNk9RUUTi4t281viyeoqdvN86T1FRRAc9om+dJ6irtnm+bJ6ioogRbt5vmyeoqvbzX+NJ6ioog1/aJvnSeornbzfNk9RUUQFhUTavjSeoq4qJvnSeoqKJBDUTW+NJ6iq+0TfOk9RUUSC4qJsfrSeoqwqJ/nSeoqKJBZtRP8AOk9RVxUTX+NJ6ioog4t7RNf40nqK77RNb40nqKiiBQTUTfOk9RQ3VE9/jSeoqKJknbzfNk9RQnTzX+LJ6ioonEKmeb5r/UUN00vzX+oqKKyBkmlt8R/qKWkmlt8R/qKiicTWFxGWT2x/6j9h+49Aoookb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92" name="Picture 20" descr="http://andreajaloviarova.wbl.sk/obrazok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2708920"/>
            <a:ext cx="4194043" cy="3145532"/>
          </a:xfrm>
          <a:prstGeom prst="rect">
            <a:avLst/>
          </a:prstGeom>
          <a:noFill/>
        </p:spPr>
      </p:pic>
      <p:pic>
        <p:nvPicPr>
          <p:cNvPr id="3098" name="Picture 26" descr="http://survivor.sk/wp-content/uploads/2011/11/burka-oblak-mrak-cumulonimbus-mracn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4876" y="2714620"/>
            <a:ext cx="4176464" cy="3143272"/>
          </a:xfrm>
          <a:prstGeom prst="rect">
            <a:avLst/>
          </a:prstGeom>
          <a:noFill/>
        </p:spPr>
      </p:pic>
      <p:pic>
        <p:nvPicPr>
          <p:cNvPr id="3100" name="Picture 28" descr="http://www.ursus.cz/pocasi/fotoatlas_pocasi/oblaka_zakladni_deleni/Ac.jpg"/>
          <p:cNvPicPr>
            <a:picLocks noChangeAspect="1" noChangeArrowheads="1"/>
          </p:cNvPicPr>
          <p:nvPr/>
        </p:nvPicPr>
        <p:blipFill>
          <a:blip r:embed="rId15" cstate="print"/>
          <a:srcRect b="28451"/>
          <a:stretch>
            <a:fillRect/>
          </a:stretch>
        </p:blipFill>
        <p:spPr bwMode="auto">
          <a:xfrm>
            <a:off x="4714876" y="2714620"/>
            <a:ext cx="4170266" cy="3143272"/>
          </a:xfrm>
          <a:prstGeom prst="rect">
            <a:avLst/>
          </a:prstGeom>
          <a:noFill/>
        </p:spPr>
      </p:pic>
      <p:sp>
        <p:nvSpPr>
          <p:cNvPr id="22" name="Šípka doľava 21">
            <a:hlinkClick r:id="rId16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ástupný symbol dátumu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FF9A-C9DE-485D-9B98-1F22022107A9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19" name="Zástupný symbol čísla snímky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8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Zrážky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2976" y="1857364"/>
            <a:ext cx="6851142" cy="417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u="sng" dirty="0" smtClean="0"/>
              <a:t>Množstvo zrážok </a:t>
            </a:r>
            <a:r>
              <a:rPr lang="sk-SK" dirty="0" smtClean="0"/>
              <a:t>- celkové množstvo vody, ktoré spadne za istý čas na niektorom mieste</a:t>
            </a:r>
            <a:br>
              <a:rPr lang="sk-SK" dirty="0" smtClean="0"/>
            </a:br>
            <a:endParaRPr lang="sk-SK" dirty="0" smtClean="0"/>
          </a:p>
          <a:p>
            <a:pPr>
              <a:buNone/>
            </a:pPr>
            <a:r>
              <a:rPr lang="sk-SK" u="sng" dirty="0" smtClean="0"/>
              <a:t>Ovzdušné zrážky</a:t>
            </a:r>
            <a:r>
              <a:rPr lang="sk-SK" dirty="0" smtClean="0"/>
              <a:t>: </a:t>
            </a:r>
            <a:br>
              <a:rPr lang="sk-SK" dirty="0" smtClean="0"/>
            </a:br>
            <a:r>
              <a:rPr lang="sk-SK" dirty="0" smtClean="0"/>
              <a:t>dážď, snehové krúpky, </a:t>
            </a:r>
            <a:br>
              <a:rPr lang="sk-SK" dirty="0" smtClean="0"/>
            </a:br>
            <a:r>
              <a:rPr lang="sk-SK" dirty="0" smtClean="0"/>
              <a:t>krúpy, ľadovec, sneh</a:t>
            </a:r>
            <a:br>
              <a:rPr lang="sk-SK" dirty="0" smtClean="0"/>
            </a:br>
            <a:endParaRPr lang="sk-SK" dirty="0" smtClean="0"/>
          </a:p>
          <a:p>
            <a:pPr>
              <a:buNone/>
            </a:pPr>
            <a:r>
              <a:rPr lang="sk-SK" dirty="0" smtClean="0"/>
              <a:t>Zrážky sa merajú zrážkomerom.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</p:txBody>
      </p:sp>
      <p:pic>
        <p:nvPicPr>
          <p:cNvPr id="2054" name="Picture 6" descr="http://www.cbdx.cz/fotky/328/1398_javorina5.jpg"/>
          <p:cNvPicPr>
            <a:picLocks noChangeAspect="1" noChangeArrowheads="1"/>
          </p:cNvPicPr>
          <p:nvPr/>
        </p:nvPicPr>
        <p:blipFill>
          <a:blip r:embed="rId2" cstate="print"/>
          <a:srcRect l="6949" r="25075"/>
          <a:stretch>
            <a:fillRect/>
          </a:stretch>
        </p:blipFill>
        <p:spPr bwMode="auto">
          <a:xfrm>
            <a:off x="5580112" y="2708920"/>
            <a:ext cx="3384376" cy="3706698"/>
          </a:xfrm>
          <a:prstGeom prst="rect">
            <a:avLst/>
          </a:prstGeom>
          <a:noFill/>
        </p:spPr>
      </p:pic>
      <p:sp>
        <p:nvSpPr>
          <p:cNvPr id="7" name="Šípka doľava 6">
            <a:hlinkClick r:id="rId3" action="ppaction://hlinksldjump"/>
          </p:cNvPr>
          <p:cNvSpPr/>
          <p:nvPr/>
        </p:nvSpPr>
        <p:spPr>
          <a:xfrm>
            <a:off x="395536" y="6021288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AE05-E8B1-4974-A0F0-DBD91EFC7BA9}" type="datetime4">
              <a:rPr lang="sk-SK" smtClean="0"/>
              <a:pPr/>
              <a:t>20. júla 2015</a:t>
            </a:fld>
            <a:endParaRPr lang="sk-SK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57-4EAF-4885-93D6-1CD9AD02E564}" type="slidenum">
              <a:rPr lang="sk-SK" smtClean="0"/>
              <a:pPr/>
              <a:t>9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ck_to_School_Design_16x9_TP102895236" id="{1BD21DEC-0094-473B-B8DD-F6CFA52E8C2D}" vid="{2211EA84-CDD8-4DCB-B72C-FFC8EFE463A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418</TotalTime>
  <Words>271</Words>
  <Application>Microsoft Office PowerPoint</Application>
  <PresentationFormat>Prezentácia na obrazovke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Back to School 16x9</vt:lpstr>
      <vt:lpstr>Meteorologické prvky</vt:lpstr>
      <vt:lpstr>Obsah</vt:lpstr>
      <vt:lpstr>Meteorológia</vt:lpstr>
      <vt:lpstr>Základné meteorologické prvky</vt:lpstr>
      <vt:lpstr>Teplota </vt:lpstr>
      <vt:lpstr>Tlak (atmosférický)</vt:lpstr>
      <vt:lpstr>Vlhkosť</vt:lpstr>
      <vt:lpstr>Oblačnosť</vt:lpstr>
      <vt:lpstr>Zrážky</vt:lpstr>
      <vt:lpstr>Prúdenie vzduchu</vt:lpstr>
      <vt:lpstr>Použitá literatúra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Pocitac</dc:creator>
  <cp:lastModifiedBy>Kostelanská Stanislava</cp:lastModifiedBy>
  <cp:revision>49</cp:revision>
  <dcterms:created xsi:type="dcterms:W3CDTF">2008-01-15T08:58:19Z</dcterms:created>
  <dcterms:modified xsi:type="dcterms:W3CDTF">2015-07-20T14:27:57Z</dcterms:modified>
</cp:coreProperties>
</file>